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2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C00F7-30B2-5B49-A9E2-B2B8C49C6A6E}" type="datetimeFigureOut">
              <a:rPr lang="en-US" smtClean="0"/>
              <a:t>1/31/12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9D0F1-AF73-2C49-8AB4-D50C6F364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79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234881"/>
            <a:ext cx="6498158" cy="2893150"/>
          </a:xfrm>
        </p:spPr>
        <p:txBody>
          <a:bodyPr/>
          <a:lstStyle/>
          <a:p>
            <a:r>
              <a:rPr lang="en-US" sz="4000" dirty="0" smtClean="0"/>
              <a:t>Introductory Comments about </a:t>
            </a:r>
            <a:br>
              <a:rPr lang="en-US" sz="4000" dirty="0" smtClean="0"/>
            </a:br>
            <a:r>
              <a:rPr lang="en-US" sz="4000" dirty="0" smtClean="0"/>
              <a:t>LED 311 Course Text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5400" b="1" dirty="0" smtClean="0"/>
              <a:t>The Power of Framing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4128031"/>
            <a:ext cx="6498159" cy="1217240"/>
          </a:xfrm>
        </p:spPr>
        <p:txBody>
          <a:bodyPr>
            <a:normAutofit/>
          </a:bodyPr>
          <a:lstStyle/>
          <a:p>
            <a:r>
              <a:rPr lang="en-US" dirty="0" smtClean="0"/>
              <a:t>Dr. Joanne E. Nottingham</a:t>
            </a:r>
          </a:p>
          <a:p>
            <a:endParaRPr lang="en-US" dirty="0" smtClean="0"/>
          </a:p>
          <a:p>
            <a:r>
              <a:rPr lang="en-US" dirty="0" smtClean="0"/>
              <a:t>Source: </a:t>
            </a:r>
            <a:r>
              <a:rPr lang="en-US" i="1" dirty="0" smtClean="0"/>
              <a:t>The Power of Framing </a:t>
            </a:r>
            <a:r>
              <a:rPr lang="en-US" dirty="0" smtClean="0"/>
              <a:t>by Gail Fairhurst (2012)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59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POF text has three audiences &amp; one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69963"/>
            <a:ext cx="8042276" cy="40736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Leaders and Managers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MBA Students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Communications Students </a:t>
            </a:r>
            <a:endParaRPr lang="en-US" sz="3200" dirty="0"/>
          </a:p>
          <a:p>
            <a:pPr>
              <a:buFont typeface="Wingdings" charset="2"/>
              <a:buChar char="u"/>
            </a:pPr>
            <a:r>
              <a:rPr lang="en-US" sz="3200" dirty="0" smtClean="0"/>
              <a:t>Framing is the act of communicating a concept (and a concept is a structured way of thinking).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23245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76412"/>
            <a:ext cx="8042276" cy="829135"/>
          </a:xfrm>
        </p:spPr>
        <p:txBody>
          <a:bodyPr/>
          <a:lstStyle/>
          <a:p>
            <a:r>
              <a:rPr lang="en-US" dirty="0" smtClean="0"/>
              <a:t>Chapters by Focus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306724"/>
            <a:ext cx="8042276" cy="4938245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Ch. 1 – Framing Introduction as a DIAGNOSIS</a:t>
            </a:r>
          </a:p>
          <a:p>
            <a:pPr lvl="1"/>
            <a:r>
              <a:rPr lang="en-US" sz="3200" dirty="0" smtClean="0"/>
              <a:t>(your sensitivity to framing,</a:t>
            </a:r>
            <a:r>
              <a:rPr lang="en-US" sz="3200" dirty="0"/>
              <a:t> </a:t>
            </a:r>
            <a:r>
              <a:rPr lang="en-US" sz="3200" dirty="0" smtClean="0"/>
              <a:t>framing style, and ways for you to meet framing challenges in various leadership situations</a:t>
            </a:r>
            <a:r>
              <a:rPr lang="en-US" sz="3200" dirty="0" smtClean="0"/>
              <a:t>)</a:t>
            </a:r>
          </a:p>
          <a:p>
            <a:pPr marL="349250" lvl="1" indent="0">
              <a:buNone/>
            </a:pPr>
            <a:endParaRPr lang="en-US" sz="1500" dirty="0" smtClean="0"/>
          </a:p>
          <a:p>
            <a:r>
              <a:rPr lang="en-US" sz="3200" dirty="0" smtClean="0"/>
              <a:t>Ch. 2 – Framing as a SKILL</a:t>
            </a:r>
          </a:p>
          <a:p>
            <a:pPr marL="631825" lvl="2" indent="-349250">
              <a:spcBef>
                <a:spcPts val="2000"/>
              </a:spcBef>
            </a:pPr>
            <a:r>
              <a:rPr lang="en-US" sz="3200" dirty="0"/>
              <a:t>(cultural context, cultural content, mental models, core framing tasks</a:t>
            </a:r>
            <a:r>
              <a:rPr lang="en-US" sz="3200" dirty="0" smtClean="0"/>
              <a:t>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403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59889"/>
          </a:xfrm>
        </p:spPr>
        <p:txBody>
          <a:bodyPr/>
          <a:lstStyle/>
          <a:p>
            <a:r>
              <a:rPr lang="en-US" dirty="0"/>
              <a:t>Chapters by Focus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380342"/>
            <a:ext cx="8042276" cy="4563259"/>
          </a:xfrm>
        </p:spPr>
        <p:txBody>
          <a:bodyPr/>
          <a:lstStyle/>
          <a:p>
            <a:r>
              <a:rPr lang="en-US" sz="3200" dirty="0"/>
              <a:t>Ch. 3 – Framing as a SCIENCE</a:t>
            </a:r>
          </a:p>
          <a:p>
            <a:pPr lvl="1"/>
            <a:r>
              <a:rPr lang="en-US" sz="3200" dirty="0"/>
              <a:t>(conscious &amp; unconscious learning processes for priming</a:t>
            </a:r>
            <a:r>
              <a:rPr lang="en-US" sz="3200" dirty="0" smtClean="0"/>
              <a:t>)</a:t>
            </a:r>
          </a:p>
          <a:p>
            <a:pPr marL="349250" lvl="1" indent="0">
              <a:buNone/>
            </a:pPr>
            <a:endParaRPr lang="en-US" sz="2000" dirty="0"/>
          </a:p>
          <a:p>
            <a:r>
              <a:rPr lang="en-US" sz="3200" dirty="0"/>
              <a:t>Ch. 4 – Framing as an ART FORM</a:t>
            </a:r>
          </a:p>
          <a:p>
            <a:pPr lvl="1"/>
            <a:r>
              <a:rPr lang="en-US" sz="3200" dirty="0"/>
              <a:t>(how to craft &amp; create memorable messages, &amp; combine frames for maximum effect)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14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05746"/>
            <a:ext cx="8042276" cy="793853"/>
          </a:xfrm>
        </p:spPr>
        <p:txBody>
          <a:bodyPr/>
          <a:lstStyle/>
          <a:p>
            <a:r>
              <a:rPr lang="en-US" dirty="0"/>
              <a:t>Chapters by Focus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922885"/>
            <a:ext cx="8042276" cy="402071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Ch. 5 – Framing as an </a:t>
            </a:r>
            <a:r>
              <a:rPr lang="en-US" sz="3200" dirty="0" smtClean="0"/>
              <a:t>EMOTIONAL </a:t>
            </a:r>
            <a:r>
              <a:rPr lang="en-US" sz="3200" dirty="0" smtClean="0"/>
              <a:t>CONNECTION</a:t>
            </a:r>
          </a:p>
          <a:p>
            <a:pPr lvl="2"/>
            <a:r>
              <a:rPr lang="en-US" sz="3000" dirty="0" smtClean="0"/>
              <a:t>(</a:t>
            </a:r>
            <a:r>
              <a:rPr lang="en-US" sz="3000" dirty="0" smtClean="0"/>
              <a:t>by priming for spontaneity and reframing</a:t>
            </a:r>
            <a:r>
              <a:rPr lang="en-US" sz="3000" dirty="0" smtClean="0"/>
              <a:t>)</a:t>
            </a:r>
          </a:p>
          <a:p>
            <a:pPr marL="685800" lvl="2" indent="0">
              <a:buNone/>
            </a:pPr>
            <a:endParaRPr lang="en-US" dirty="0" smtClean="0"/>
          </a:p>
          <a:p>
            <a:r>
              <a:rPr lang="en-US" sz="3200" dirty="0" smtClean="0"/>
              <a:t>Ch. </a:t>
            </a:r>
            <a:r>
              <a:rPr lang="en-US" sz="3200" dirty="0" smtClean="0"/>
              <a:t>6 </a:t>
            </a:r>
            <a:r>
              <a:rPr lang="en-US" sz="3200" dirty="0" smtClean="0"/>
              <a:t>– Framing as an ETHICAL COMMITMENT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23440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31057"/>
          </a:xfrm>
        </p:spPr>
        <p:txBody>
          <a:bodyPr/>
          <a:lstStyle/>
          <a:p>
            <a:r>
              <a:rPr lang="en-US" dirty="0"/>
              <a:t>Chapters by Focus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53960"/>
            <a:ext cx="8042276" cy="4489641"/>
          </a:xfrm>
        </p:spPr>
        <p:txBody>
          <a:bodyPr/>
          <a:lstStyle/>
          <a:p>
            <a:r>
              <a:rPr lang="en-US" sz="3200" dirty="0"/>
              <a:t>Ch. 7 – Framing as a CONTEXT FOR </a:t>
            </a:r>
            <a:r>
              <a:rPr lang="en-US" sz="3200" dirty="0" smtClean="0"/>
              <a:t>LEADERSHIP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Ch. 8 – Framing as a SET OF APPLICATIONS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0106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38</TotalTime>
  <Words>214</Words>
  <Application>Microsoft Macintosh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Breeze</vt:lpstr>
      <vt:lpstr>Introductory Comments about  LED 311 Course Text The Power of Framing</vt:lpstr>
      <vt:lpstr>The POF text has three audiences &amp; one message</vt:lpstr>
      <vt:lpstr>Chapters by Focus Area</vt:lpstr>
      <vt:lpstr>Chapters by Focus Area</vt:lpstr>
      <vt:lpstr>Chapters by Focus Area</vt:lpstr>
      <vt:lpstr>Chapters by Focus Area</vt:lpstr>
    </vt:vector>
  </TitlesOfParts>
  <Company>uncw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Comments about  LED 311 Course Text The Art of Framing</dc:title>
  <dc:creator>UNCW Watson</dc:creator>
  <cp:lastModifiedBy>UNCW Watson</cp:lastModifiedBy>
  <cp:revision>4</cp:revision>
  <cp:lastPrinted>2012-01-31T18:49:22Z</cp:lastPrinted>
  <dcterms:created xsi:type="dcterms:W3CDTF">2012-01-30T22:29:43Z</dcterms:created>
  <dcterms:modified xsi:type="dcterms:W3CDTF">2012-01-31T18:49:35Z</dcterms:modified>
</cp:coreProperties>
</file>